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3" r:id="rId21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8" Type="http://schemas.openxmlformats.org/officeDocument/2006/relationships/slide" Target="slides/slide9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3" name="Shape 10353"/>
        <p:cNvGrpSpPr/>
        <p:nvPr/>
      </p:nvGrpSpPr>
      <p:grpSpPr>
        <a:xfrm>
          <a:off x="0" y="0"/>
          <a:ext cx="0" cy="0"/>
          <a:chOff x="0" y="0"/>
          <a:chExt cx="0" cy="0"/>
        </a:xfrm>
      </p:grpSpPr>
      <p:sp>
        <p:nvSpPr>
          <p:cNvPr id="10354" name="Google Shape;10354;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55" name="Google Shape;10355;p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56" name="Google Shape;10356;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notesSlide" Target="../notesSlides/notesSlide98.xml"/></Relationships>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7" name="Shape 10357"/>
        <p:cNvGrpSpPr/>
        <p:nvPr/>
      </p:nvGrpSpPr>
      <p:grpSpPr>
        <a:xfrm>
          <a:off x="0" y="0"/>
          <a:ext cx="0" cy="0"/>
          <a:chOff x="0" y="0"/>
          <a:chExt cx="0" cy="0"/>
        </a:xfrm>
      </p:grpSpPr>
      <p:sp>
        <p:nvSpPr>
          <p:cNvPr id="10358" name="Google Shape;10358;p1528"/>
          <p:cNvSpPr txBox="1"/>
          <p:nvPr>
            <p:ph type="title"/>
          </p:nvPr>
        </p:nvSpPr>
        <p:spPr>
          <a:xfrm>
            <a:off x="609600" y="762000"/>
            <a:ext cx="80772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a:t>Me Too-Literature Review</a:t>
            </a:r>
            <a:endParaRPr/>
          </a:p>
        </p:txBody>
      </p:sp>
      <p:sp>
        <p:nvSpPr>
          <p:cNvPr id="10359" name="Google Shape;10359;p1528"/>
          <p:cNvSpPr txBox="1"/>
          <p:nvPr>
            <p:ph idx="1" type="body"/>
          </p:nvPr>
        </p:nvSpPr>
        <p:spPr>
          <a:xfrm>
            <a:off x="495300" y="1752600"/>
            <a:ext cx="8064500" cy="5105400"/>
          </a:xfrm>
          <a:prstGeom prst="rect">
            <a:avLst/>
          </a:prstGeom>
          <a:noFill/>
          <a:ln>
            <a:noFill/>
          </a:ln>
        </p:spPr>
        <p:txBody>
          <a:bodyPr anchorCtr="0" anchor="t" bIns="46025" lIns="92075" spcFirstLastPara="1" rIns="92075" wrap="square" tIns="46025">
            <a:noAutofit/>
          </a:bodyPr>
          <a:lstStyle/>
          <a:p>
            <a:pPr indent="-381000" lvl="0" marL="381000" rtl="0" algn="l">
              <a:lnSpc>
                <a:spcPct val="80000"/>
              </a:lnSpc>
              <a:spcBef>
                <a:spcPts val="0"/>
              </a:spcBef>
              <a:spcAft>
                <a:spcPts val="0"/>
              </a:spcAft>
              <a:buClr>
                <a:srgbClr val="FF3300"/>
              </a:buClr>
              <a:buSzPts val="2400"/>
              <a:buFont typeface="Times New Roman"/>
              <a:buNone/>
            </a:pPr>
            <a:r>
              <a:rPr lang="en-US" sz="2400">
                <a:solidFill>
                  <a:srgbClr val="FF3300"/>
                </a:solidFill>
              </a:rPr>
              <a:t>“Significant Delays” Criticisms:</a:t>
            </a:r>
            <a:endParaRPr sz="2800"/>
          </a:p>
          <a:p>
            <a:pPr indent="-342900" lvl="1" marL="800100" rtl="0" algn="l">
              <a:lnSpc>
                <a:spcPct val="80000"/>
              </a:lnSpc>
              <a:spcBef>
                <a:spcPts val="560"/>
              </a:spcBef>
              <a:spcAft>
                <a:spcPts val="0"/>
              </a:spcAft>
              <a:buClr>
                <a:schemeClr val="dk1"/>
              </a:buClr>
              <a:buSzPts val="2800"/>
              <a:buFont typeface="Times New Roman"/>
              <a:buAutoNum type="arabicParenR" startAt="4"/>
            </a:pPr>
            <a:r>
              <a:rPr b="1" lang="en-US"/>
              <a:t> Poor communication</a:t>
            </a:r>
            <a:r>
              <a:rPr lang="en-US"/>
              <a:t> (Burke, 2005)</a:t>
            </a:r>
            <a:endParaRPr/>
          </a:p>
          <a:p>
            <a:pPr indent="-342900" lvl="1" marL="800100" rtl="0" algn="l">
              <a:lnSpc>
                <a:spcPct val="80000"/>
              </a:lnSpc>
              <a:spcBef>
                <a:spcPts val="560"/>
              </a:spcBef>
              <a:spcAft>
                <a:spcPts val="0"/>
              </a:spcAft>
              <a:buClr>
                <a:schemeClr val="dk1"/>
              </a:buClr>
              <a:buSzPts val="2800"/>
              <a:buFont typeface="Times New Roman"/>
              <a:buAutoNum type="arabicParenR" startAt="4"/>
            </a:pPr>
            <a:r>
              <a:rPr b="1" lang="en-US"/>
              <a:t> Absence of standardized forms</a:t>
            </a:r>
            <a:r>
              <a:rPr lang="en-US"/>
              <a:t> (Gold &amp; Dewa, 2005)</a:t>
            </a:r>
            <a:endParaRPr b="1"/>
          </a:p>
          <a:p>
            <a:pPr indent="-342900" lvl="1" marL="800100" rtl="0" algn="l">
              <a:lnSpc>
                <a:spcPct val="80000"/>
              </a:lnSpc>
              <a:spcBef>
                <a:spcPts val="560"/>
              </a:spcBef>
              <a:spcAft>
                <a:spcPts val="0"/>
              </a:spcAft>
              <a:buClr>
                <a:schemeClr val="dk1"/>
              </a:buClr>
              <a:buSzPts val="2800"/>
              <a:buFont typeface="Times New Roman"/>
              <a:buAutoNum type="arabicParenR" startAt="4"/>
            </a:pPr>
            <a:r>
              <a:rPr b="1" lang="en-US"/>
              <a:t> Lack of IRB staff support</a:t>
            </a:r>
            <a:r>
              <a:rPr lang="en-US"/>
              <a:t> (Wolf et al., 2005; </a:t>
            </a:r>
            <a:r>
              <a:rPr lang="en-US" sz="2400"/>
              <a:t>De Vries &amp; Forsberg, 2002). </a:t>
            </a:r>
            <a:endParaRPr/>
          </a:p>
          <a:p>
            <a:pPr indent="-342900" lvl="1" marL="800100" rtl="0" algn="l">
              <a:lnSpc>
                <a:spcPct val="80000"/>
              </a:lnSpc>
              <a:spcBef>
                <a:spcPts val="560"/>
              </a:spcBef>
              <a:spcAft>
                <a:spcPts val="0"/>
              </a:spcAft>
              <a:buClr>
                <a:schemeClr val="dk1"/>
              </a:buClr>
              <a:buSzPts val="2800"/>
              <a:buFont typeface="Times New Roman"/>
              <a:buAutoNum type="arabicParenR" startAt="4"/>
            </a:pPr>
            <a:r>
              <a:rPr b="1" lang="en-US"/>
              <a:t> Conflicting view points on templated versus non templated language and style of informed consents</a:t>
            </a:r>
            <a:r>
              <a:rPr lang="en-US"/>
              <a:t> (Dziak et al., 2005; Green et al., 2006; Hirshon et al., 2002; Middle et al., </a:t>
            </a:r>
            <a:r>
              <a:rPr b="1" lang="en-US"/>
              <a:t>1995</a:t>
            </a:r>
            <a:r>
              <a:rPr lang="en-US"/>
              <a:t>; Rogers et al., 1999; Silverman et al., 2001; 2003; Stair et al., 2001; Vick et al., 2005)</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